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85" r:id="rId4"/>
    <p:sldMasterId id="2147483697" r:id="rId5"/>
  </p:sldMasterIdLst>
  <p:notesMasterIdLst>
    <p:notesMasterId r:id="rId30"/>
  </p:notesMasterIdLst>
  <p:sldIdLst>
    <p:sldId id="281" r:id="rId6"/>
    <p:sldId id="725" r:id="rId7"/>
    <p:sldId id="730" r:id="rId8"/>
    <p:sldId id="816" r:id="rId9"/>
    <p:sldId id="817" r:id="rId10"/>
    <p:sldId id="758" r:id="rId11"/>
    <p:sldId id="780" r:id="rId12"/>
    <p:sldId id="760" r:id="rId13"/>
    <p:sldId id="797" r:id="rId14"/>
    <p:sldId id="798" r:id="rId15"/>
    <p:sldId id="799" r:id="rId16"/>
    <p:sldId id="802" r:id="rId17"/>
    <p:sldId id="803" r:id="rId18"/>
    <p:sldId id="804" r:id="rId19"/>
    <p:sldId id="806" r:id="rId20"/>
    <p:sldId id="805" r:id="rId21"/>
    <p:sldId id="752" r:id="rId22"/>
    <p:sldId id="753" r:id="rId23"/>
    <p:sldId id="807" r:id="rId24"/>
    <p:sldId id="808" r:id="rId25"/>
    <p:sldId id="809" r:id="rId26"/>
    <p:sldId id="767" r:id="rId27"/>
    <p:sldId id="754" r:id="rId28"/>
    <p:sldId id="280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2BCAF"/>
    <a:srgbClr val="EF483E"/>
    <a:srgbClr val="B3EC18"/>
    <a:srgbClr val="2390CD"/>
    <a:srgbClr val="B0DEEB"/>
    <a:srgbClr val="FF3300"/>
    <a:srgbClr val="F6A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-252" y="-102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7DD20-1791-4216-9B51-6614B0EDF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F1E3-526A-44B2-9DDE-5955B84EC7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emf"/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44343" y="3729370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3732843"/>
            <a:ext cx="9144000" cy="1402519"/>
          </a:xfrm>
          <a:prstGeom prst="rect">
            <a:avLst/>
          </a:prstGeom>
          <a:solidFill>
            <a:srgbClr val="B3EC18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100" dirty="0">
              <a:solidFill>
                <a:srgbClr val="B3EC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2" name="组合 1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8" name="组合 2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1" name="组合 4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8" name="组合 7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80" name="组合 7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1" name="组合 9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8" name="组合 18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组合 18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01765" y="650954"/>
            <a:ext cx="8195416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5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0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6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7" name="组合 26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3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8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0" name="组合 39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7" name="组合 76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5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0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90" name="组合 89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87" name="组合 186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89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2600" y="0"/>
            <a:ext cx="4791400" cy="1666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 hasCustomPrompt="1"/>
          </p:nvPr>
        </p:nvSpPr>
        <p:spPr>
          <a:xfrm>
            <a:off x="609600" y="1389063"/>
            <a:ext cx="7924800" cy="4495800"/>
          </a:xfrm>
        </p:spPr>
        <p:txBody>
          <a:bodyPr/>
          <a:lstStyle/>
          <a:p>
            <a:r>
              <a:rPr lang="zh-CN" altLang="en-US"/>
              <a:t>单击图标添加图表</a:t>
            </a:r>
            <a:endParaRPr lang="en-US"/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750365" y="6577013"/>
            <a:ext cx="1749287" cy="28098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461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36525" y="5680630"/>
            <a:ext cx="4972050" cy="676275"/>
          </a:xfrm>
        </p:spPr>
        <p:txBody>
          <a:bodyPr lIns="9144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5413" y="4313792"/>
            <a:ext cx="4876800" cy="1114425"/>
          </a:xfrm>
        </p:spPr>
        <p:txBody>
          <a:bodyPr lIns="91440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33646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anose="05000000000000000000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810000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8476" y="1600200"/>
            <a:ext cx="3852612" cy="4525963"/>
          </a:xfr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3"/>
            <a:ext cx="8382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e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4" name="Group 8"/>
          <p:cNvGrpSpPr/>
          <p:nvPr userDrawn="1"/>
        </p:nvGrpSpPr>
        <p:grpSpPr bwMode="auto">
          <a:xfrm>
            <a:off x="0" y="0"/>
            <a:ext cx="9144000" cy="200025"/>
            <a:chOff x="0" y="-1"/>
            <a:chExt cx="9144000" cy="200025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Page ‹#›</a:t>
            </a: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CA8"/>
                </a:solidFill>
              </a:rPr>
              <a:t>Page ‹#›</a:t>
            </a:r>
            <a:endParaRPr lang="en-US" dirty="0">
              <a:solidFill>
                <a:srgbClr val="008CA8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50"/>
            <a:ext cx="79248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76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96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57200" y="6477000"/>
            <a:ext cx="838200" cy="2476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Page ‹#›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/>
            <a:endParaRPr lang="en-US" sz="18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2" name="Group 7"/>
          <p:cNvGrpSpPr/>
          <p:nvPr userDrawn="1"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sz="18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pic>
          <p:nvPicPr>
            <p:cNvPr id="7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772400" cy="42683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‹#›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50" y="30039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5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4"/>
          <p:cNvSpPr/>
          <p:nvPr/>
        </p:nvSpPr>
        <p:spPr>
          <a:xfrm>
            <a:off x="4219999" y="310579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F6AE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5" name="圆角矩形 17"/>
          <p:cNvSpPr/>
          <p:nvPr/>
        </p:nvSpPr>
        <p:spPr>
          <a:xfrm>
            <a:off x="4219999" y="404142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8" name="圆角矩形 35"/>
          <p:cNvSpPr/>
          <p:nvPr/>
        </p:nvSpPr>
        <p:spPr>
          <a:xfrm>
            <a:off x="4220001" y="2170160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78442" y="2200688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172375" y="310579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172374" y="4052870"/>
            <a:ext cx="270714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6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7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5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EF48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224458" y="2918183"/>
            <a:ext cx="1723549" cy="958617"/>
            <a:chOff x="1094674" y="2913260"/>
            <a:chExt cx="2298064" cy="1278156"/>
          </a:xfrm>
        </p:grpSpPr>
        <p:grpSp>
          <p:nvGrpSpPr>
            <p:cNvPr id="6" name="组合 29"/>
            <p:cNvGrpSpPr/>
            <p:nvPr/>
          </p:nvGrpSpPr>
          <p:grpSpPr>
            <a:xfrm>
              <a:off x="1094674" y="2913260"/>
              <a:ext cx="2298064" cy="1278156"/>
              <a:chOff x="971303" y="3640301"/>
              <a:chExt cx="2298064" cy="127815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22980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4205713" y="3041697"/>
            <a:ext cx="72086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45780" y="3074346"/>
            <a:ext cx="3379762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8014" y="1"/>
            <a:ext cx="9152014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9144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6312015" y="6317825"/>
            <a:ext cx="2855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133599" cy="54707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05155" y="1823859"/>
            <a:ext cx="1569660" cy="1774574"/>
            <a:chOff x="3605155" y="1823859"/>
            <a:chExt cx="1569660" cy="1774574"/>
          </a:xfrm>
        </p:grpSpPr>
        <p:sp>
          <p:nvSpPr>
            <p:cNvPr id="9" name="TextBox 3"/>
            <p:cNvSpPr>
              <a:spLocks noChangeArrowheads="1"/>
            </p:cNvSpPr>
            <p:nvPr userDrawn="1"/>
          </p:nvSpPr>
          <p:spPr bwMode="auto">
            <a:xfrm>
              <a:off x="3605155" y="3044435"/>
              <a:ext cx="156966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3000" dirty="0">
                  <a:solidFill>
                    <a:srgbClr val="000000"/>
                  </a:solidFill>
                  <a:latin typeface="microduino" panose="00000500000000000000" pitchFamily="50" charset="0"/>
                  <a:sym typeface="microduino" panose="00000500000000000000" pitchFamily="50" charset="0"/>
                </a:rPr>
                <a:t>THANKS</a:t>
              </a:r>
              <a:endPara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155" y="1823859"/>
              <a:ext cx="1498345" cy="140613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Box 3"/>
          <p:cNvSpPr>
            <a:spLocks noChangeArrowheads="1"/>
          </p:cNvSpPr>
          <p:nvPr userDrawn="1"/>
        </p:nvSpPr>
        <p:spPr bwMode="auto">
          <a:xfrm>
            <a:off x="3605155" y="2932536"/>
            <a:ext cx="15696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45124" y="2613145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38824" y="2622160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44712"/>
            <a:ext cx="3618130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53727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341760" y="483899"/>
            <a:ext cx="3618130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35460" y="492914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341760" y="431648"/>
            <a:ext cx="3618130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35460" y="440663"/>
            <a:ext cx="4577903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86" y="6750052"/>
            <a:ext cx="8061403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8014" y="6750052"/>
            <a:ext cx="8061403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5" y="6538573"/>
            <a:ext cx="1137165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2" Type="http://schemas.openxmlformats.org/officeDocument/2006/relationships/theme" Target="../theme/theme2.xml"/><Relationship Id="rId21" Type="http://schemas.openxmlformats.org/officeDocument/2006/relationships/image" Target="../media/image5.png"/><Relationship Id="rId20" Type="http://schemas.openxmlformats.org/officeDocument/2006/relationships/image" Target="../media/image4.png"/><Relationship Id="rId2" Type="http://schemas.openxmlformats.org/officeDocument/2006/relationships/slideLayout" Target="../slideLayouts/slideLayout19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6.png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8" Type="http://schemas.openxmlformats.org/officeDocument/2006/relationships/theme" Target="../theme/theme4.xml"/><Relationship Id="rId37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3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19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21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0" y="-1"/>
            <a:ext cx="9144000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5554" cy="4268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580372"/>
            <a:ext cx="8382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Page ‹#›</a:t>
            </a:r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50987" y="6540526"/>
            <a:ext cx="817626" cy="2843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anose="05000000000000000000" pitchFamily="2" charset="2"/>
        <a:buBlip>
          <a:blip r:embed="rId14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980" indent="-17018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8.xml"/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8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8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8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8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2123728" y="36450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	</a:t>
            </a:r>
            <a:endParaRPr lang="zh-CN" altLang="en-US" sz="36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触摸开关点灯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62304" y="1170389"/>
            <a:ext cx="40863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准备杜邦线两根（红色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个，黑色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r>
              <a:rPr lang="en-US" altLang="zh-CN" dirty="0" smtClean="0"/>
              <a:t>Led</a:t>
            </a:r>
            <a:r>
              <a:rPr lang="zh-CN" altLang="en-US" dirty="0" smtClean="0"/>
              <a:t>灯一个</a:t>
            </a:r>
            <a:endParaRPr lang="en-US" altLang="zh-CN" dirty="0" smtClean="0"/>
          </a:p>
          <a:p>
            <a:r>
              <a:rPr lang="zh-CN" altLang="en-US" dirty="0" smtClean="0"/>
              <a:t>电阻一个</a:t>
            </a:r>
            <a:endParaRPr lang="en-US" altLang="zh-CN" dirty="0" smtClean="0"/>
          </a:p>
          <a:p>
            <a:r>
              <a:rPr lang="zh-CN" altLang="en-US" dirty="0" smtClean="0"/>
              <a:t>面包板一个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80392" y="2725616"/>
            <a:ext cx="5676167" cy="350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16200000">
            <a:off x="2822331" y="1465020"/>
            <a:ext cx="29718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29862" y="1529862"/>
            <a:ext cx="542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把红色杜邦线接到第一排、第一列的交叉处（</a:t>
            </a:r>
            <a:r>
              <a:rPr lang="en-US" altLang="zh-CN" dirty="0" smtClean="0"/>
              <a:t> a-1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6962" y="1230923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把电阻的两端分别接到（</a:t>
            </a:r>
            <a:r>
              <a:rPr lang="en-US" altLang="zh-CN" dirty="0" smtClean="0"/>
              <a:t> j-1 </a:t>
            </a:r>
            <a:r>
              <a:rPr lang="zh-CN" altLang="en-US" dirty="0" smtClean="0"/>
              <a:t>）和（</a:t>
            </a:r>
            <a:r>
              <a:rPr lang="en-US" altLang="zh-CN" dirty="0" smtClean="0"/>
              <a:t>j-8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7491" y="1902147"/>
            <a:ext cx="7237577" cy="407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6962" y="1230923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把红色杜邦线公端接到（</a:t>
            </a:r>
            <a:r>
              <a:rPr lang="en-US" altLang="zh-CN" dirty="0" smtClean="0"/>
              <a:t> f-8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16200000">
            <a:off x="2377678" y="101935"/>
            <a:ext cx="4508806" cy="8015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编程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4801" y="2009911"/>
            <a:ext cx="4394146" cy="395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4854" y="2228195"/>
            <a:ext cx="4089146" cy="37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11917" y="1450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闪烁</a:t>
            </a:r>
            <a:r>
              <a:rPr lang="en-US" altLang="zh-CN" dirty="0" smtClean="0">
                <a:solidFill>
                  <a:srgbClr val="FF0000"/>
                </a:solidFill>
              </a:rPr>
              <a:t>led </a:t>
            </a:r>
            <a:r>
              <a:rPr lang="zh-CN" altLang="en-US" dirty="0" smtClean="0">
                <a:solidFill>
                  <a:srgbClr val="FF0000"/>
                </a:solidFill>
              </a:rPr>
              <a:t>程序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9516" y="2837794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//</a:t>
            </a:r>
            <a:r>
              <a:rPr lang="zh-CN" altLang="en-US" sz="1600" dirty="0" smtClean="0">
                <a:solidFill>
                  <a:srgbClr val="FF0000"/>
                </a:solidFill>
              </a:rPr>
              <a:t>定义管脚</a:t>
            </a:r>
            <a:r>
              <a:rPr lang="en-US" altLang="zh-CN" sz="1600" dirty="0" smtClean="0">
                <a:solidFill>
                  <a:srgbClr val="FF0000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0</a:t>
            </a:r>
            <a:r>
              <a:rPr lang="zh-CN" altLang="en-US" sz="1600" dirty="0" smtClean="0">
                <a:solidFill>
                  <a:srgbClr val="FF0000"/>
                </a:solidFill>
              </a:rPr>
              <a:t>为</a:t>
            </a:r>
            <a:r>
              <a:rPr lang="en-US" altLang="zh-CN" sz="1600" dirty="0" smtClean="0">
                <a:solidFill>
                  <a:srgbClr val="FF0000"/>
                </a:solidFill>
              </a:rPr>
              <a:t>led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91709" y="3126828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//</a:t>
            </a:r>
            <a:r>
              <a:rPr lang="zh-CN" altLang="en-US" sz="1600" dirty="0" smtClean="0">
                <a:solidFill>
                  <a:srgbClr val="FF0000"/>
                </a:solidFill>
              </a:rPr>
              <a:t>初始化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2881" y="40464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//</a:t>
            </a:r>
            <a:r>
              <a:rPr lang="zh-CN" altLang="en-US" sz="1600" dirty="0" smtClean="0">
                <a:solidFill>
                  <a:srgbClr val="FF0000"/>
                </a:solidFill>
              </a:rPr>
              <a:t>循环函数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424" y="527538"/>
            <a:ext cx="4996840" cy="537707"/>
          </a:xfrm>
        </p:spPr>
        <p:txBody>
          <a:bodyPr/>
          <a:lstStyle/>
          <a:p>
            <a:r>
              <a:rPr lang="zh-CN" altLang="en-US" dirty="0" smtClean="0"/>
              <a:t>链接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nano</a:t>
            </a:r>
            <a:endParaRPr lang="zh-CN" altLang="en-US" dirty="0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018085" y="2540976"/>
            <a:ext cx="5125915" cy="380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4234"/>
            <a:ext cx="3586529" cy="287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>
          <a:xfrm rot="1035444">
            <a:off x="3409130" y="3059473"/>
            <a:ext cx="2546866" cy="282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6976" y="1477108"/>
            <a:ext cx="349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红线接</a:t>
            </a:r>
            <a:r>
              <a:rPr lang="en-US" altLang="zh-CN" sz="2400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0</a:t>
            </a:r>
            <a:r>
              <a:rPr lang="zh-CN" altLang="en-US" dirty="0" smtClean="0"/>
              <a:t>端口的</a:t>
            </a: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hakuyoxingshu7000" panose="02000600000000000000" pitchFamily="2" charset="-122"/>
              </a:rPr>
              <a:t>s</a:t>
            </a:r>
            <a:r>
              <a:rPr lang="zh-CN" altLang="en-US" dirty="0" smtClean="0"/>
              <a:t>端，黑线接</a:t>
            </a: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hakuyoxingshu7000" panose="02000600000000000000" pitchFamily="2" charset="-122"/>
              </a:rPr>
              <a:t>g</a:t>
            </a:r>
            <a:r>
              <a:rPr lang="zh-CN" altLang="en-US" dirty="0" smtClean="0"/>
              <a:t>端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上传，选择板子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2854" y="1269023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arduino</a:t>
            </a:r>
            <a:r>
              <a:rPr lang="zh-CN" altLang="en-US" dirty="0" smtClean="0"/>
              <a:t>要选用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uno</a:t>
            </a:r>
            <a:r>
              <a:rPr lang="zh-CN" altLang="en-US" dirty="0" smtClean="0"/>
              <a:t>选项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57881" y="1617784"/>
            <a:ext cx="5489154" cy="168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345" y="2760770"/>
            <a:ext cx="7152543" cy="3886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我们还能怎么玩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9697" y="2385848"/>
            <a:ext cx="1692165" cy="3510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＆</a:t>
            </a:r>
            <a:r>
              <a:rPr lang="zh-CN" altLang="en-US" dirty="0" smtClean="0"/>
              <a:t>拓展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041" y="2378774"/>
            <a:ext cx="5676167" cy="350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4400" y="3436882"/>
            <a:ext cx="651879" cy="107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35876" y="981202"/>
            <a:ext cx="50225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准备杜邦线</a:t>
            </a:r>
            <a:r>
              <a:rPr lang="en-US" altLang="zh-CN" dirty="0" smtClean="0"/>
              <a:t>5</a:t>
            </a:r>
            <a:r>
              <a:rPr lang="zh-CN" altLang="en-US" dirty="0" smtClean="0"/>
              <a:t>根（红色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个，黑色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个，黄色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r>
              <a:rPr lang="en-US" altLang="zh-CN" dirty="0" smtClean="0"/>
              <a:t>Led</a:t>
            </a:r>
            <a:r>
              <a:rPr lang="zh-CN" altLang="en-US" dirty="0" smtClean="0"/>
              <a:t>灯一个</a:t>
            </a:r>
            <a:endParaRPr lang="en-US" altLang="zh-CN" dirty="0" smtClean="0"/>
          </a:p>
          <a:p>
            <a:r>
              <a:rPr lang="zh-CN" altLang="en-US" dirty="0" smtClean="0"/>
              <a:t>电阻一个</a:t>
            </a:r>
            <a:endParaRPr lang="en-US" altLang="zh-CN" dirty="0" smtClean="0"/>
          </a:p>
          <a:p>
            <a:r>
              <a:rPr lang="zh-CN" altLang="en-US" dirty="0" smtClean="0"/>
              <a:t>面包板一个</a:t>
            </a:r>
            <a:endParaRPr lang="en-US" altLang="zh-CN" dirty="0" smtClean="0"/>
          </a:p>
          <a:p>
            <a:r>
              <a:rPr lang="zh-CN" altLang="en-US" dirty="0" smtClean="0"/>
              <a:t>触摸传感器模块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02979" y="1303283"/>
            <a:ext cx="589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把触摸开关插入面包板（</a:t>
            </a:r>
            <a:r>
              <a:rPr lang="en-US" altLang="zh-CN" dirty="0" smtClean="0"/>
              <a:t>VCC-J</a:t>
            </a:r>
            <a:r>
              <a:rPr lang="en-US" altLang="zh-CN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28 ,</a:t>
            </a:r>
            <a:r>
              <a:rPr lang="en-US" altLang="zh-CN" dirty="0" smtClean="0"/>
              <a:t> GND J</a:t>
            </a:r>
            <a:r>
              <a:rPr lang="en-US" altLang="zh-CN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29, </a:t>
            </a:r>
            <a:r>
              <a:rPr lang="en-US" altLang="zh-CN" dirty="0" smtClean="0"/>
              <a:t>OUT-J</a:t>
            </a:r>
            <a:r>
              <a:rPr lang="en-US" altLang="zh-CN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30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2661" y="1916937"/>
            <a:ext cx="7844593" cy="457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178425" y="2200910"/>
            <a:ext cx="3622040" cy="659130"/>
          </a:xfrm>
        </p:spPr>
        <p:txBody>
          <a:bodyPr>
            <a:normAutofit/>
          </a:bodyPr>
          <a:lstStyle/>
          <a:p>
            <a:r>
              <a:rPr>
                <a:sym typeface="+mn-ea"/>
              </a:rPr>
              <a:t>触摸开关点灯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>
                <a:sym typeface="微软雅黑" panose="020B0503020204020204" pitchFamily="34" charset="-122"/>
              </a:rPr>
              <a:t>动手点亮一盏灯</a:t>
            </a:r>
            <a:endParaRPr lang="en-US" altLang="zh-CN" dirty="0">
              <a:latin typeface="microduino" panose="00000500000000000000" pitchFamily="50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dirty="0" err="1"/>
              <a:t>我们还能怎么玩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46233" y="1865506"/>
            <a:ext cx="7154589" cy="4653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61848" y="1282263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红色线接</a:t>
            </a:r>
            <a:r>
              <a:rPr lang="en-US" altLang="zh-CN" dirty="0" smtClean="0"/>
              <a:t>F</a:t>
            </a:r>
            <a:r>
              <a:rPr lang="en-US" altLang="zh-CN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28 ,</a:t>
            </a:r>
            <a:r>
              <a:rPr lang="en-US" altLang="zh-CN" dirty="0" smtClean="0"/>
              <a:t> </a:t>
            </a:r>
            <a:r>
              <a:rPr lang="zh-CN" altLang="en-US" dirty="0" smtClean="0"/>
              <a:t>黄色线接</a:t>
            </a:r>
            <a:r>
              <a:rPr lang="en-US" altLang="zh-CN" dirty="0" smtClean="0"/>
              <a:t>F</a:t>
            </a:r>
            <a:r>
              <a:rPr lang="en-US" altLang="zh-CN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29, </a:t>
            </a:r>
            <a:r>
              <a:rPr lang="zh-CN" altLang="en-US" dirty="0" smtClean="0"/>
              <a:t>黑色线接</a:t>
            </a:r>
            <a:r>
              <a:rPr lang="en-US" altLang="zh-CN" dirty="0" smtClean="0"/>
              <a:t>F</a:t>
            </a:r>
            <a:r>
              <a:rPr lang="en-US" altLang="zh-CN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30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编程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5400000">
            <a:off x="2790168" y="1143165"/>
            <a:ext cx="3752850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95196" y="1203839"/>
            <a:ext cx="7135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Led </a:t>
            </a:r>
            <a:r>
              <a:rPr lang="zh-CN" altLang="en-US" dirty="0" smtClean="0">
                <a:solidFill>
                  <a:srgbClr val="FF0000"/>
                </a:solidFill>
              </a:rPr>
              <a:t>灯杜邦线</a:t>
            </a:r>
            <a:r>
              <a:rPr lang="zh-CN" altLang="en-US" dirty="0" smtClean="0"/>
              <a:t>：红线接</a:t>
            </a:r>
            <a:r>
              <a:rPr lang="en-US" altLang="zh-CN" sz="2400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0</a:t>
            </a:r>
            <a:r>
              <a:rPr lang="zh-CN" altLang="en-US" dirty="0" smtClean="0"/>
              <a:t>端口的</a:t>
            </a: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hakuyoxingshu7000" panose="02000600000000000000" pitchFamily="2" charset="-122"/>
              </a:rPr>
              <a:t>s</a:t>
            </a:r>
            <a:r>
              <a:rPr lang="zh-CN" altLang="en-US" dirty="0" smtClean="0"/>
              <a:t>端，黑线接</a:t>
            </a: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hakuyoxingshu7000" panose="02000600000000000000" pitchFamily="2" charset="-122"/>
              </a:rPr>
              <a:t>g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触摸开关杜邦线</a:t>
            </a:r>
            <a:r>
              <a:rPr lang="zh-CN" altLang="en-US" dirty="0" smtClean="0"/>
              <a:t>：红线接</a:t>
            </a:r>
            <a:r>
              <a:rPr lang="en-US" altLang="zh-CN" dirty="0" smtClean="0"/>
              <a:t>A</a:t>
            </a:r>
            <a:r>
              <a:rPr lang="en-US" altLang="zh-CN" sz="2400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0</a:t>
            </a:r>
            <a:r>
              <a:rPr lang="zh-CN" altLang="en-US" dirty="0" smtClean="0"/>
              <a:t>排序端口的</a:t>
            </a:r>
            <a:r>
              <a:rPr lang="en-US" altLang="zh-CN" dirty="0" smtClean="0"/>
              <a:t>V</a:t>
            </a:r>
            <a:r>
              <a:rPr lang="zh-CN" altLang="en-US" dirty="0" smtClean="0"/>
              <a:t>端，黑线接</a:t>
            </a: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hakuyoxingshu7000" panose="02000600000000000000" pitchFamily="2" charset="-122"/>
              </a:rPr>
              <a:t>g</a:t>
            </a:r>
            <a:r>
              <a:rPr lang="zh-CN" altLang="en-US" dirty="0" smtClean="0"/>
              <a:t>端，黄线接</a:t>
            </a:r>
            <a:r>
              <a:rPr lang="en-US" altLang="zh-CN" dirty="0" smtClean="0"/>
              <a:t>S</a:t>
            </a:r>
            <a:r>
              <a:rPr lang="zh-CN" altLang="en-US" dirty="0" smtClean="0"/>
              <a:t>端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mixly</a:t>
            </a:r>
            <a:endParaRPr lang="en-US" altLang="zh-C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87819" y="1301304"/>
            <a:ext cx="4956181" cy="444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647" y="9979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手动敲写代码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4198" y="1509203"/>
            <a:ext cx="20571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 smtClean="0"/>
              <a:t>int</a:t>
            </a:r>
            <a:r>
              <a:rPr lang="en-US" altLang="zh-CN" sz="1200" b="1" dirty="0" smtClean="0"/>
              <a:t> LED =</a:t>
            </a:r>
            <a:r>
              <a:rPr lang="en-US" altLang="zh-CN" sz="1200" b="1" dirty="0" smtClean="0"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0</a:t>
            </a:r>
            <a:r>
              <a:rPr lang="en-US" altLang="zh-CN" sz="1200" b="1" dirty="0" smtClean="0"/>
              <a:t>;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void setup()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{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  </a:t>
            </a:r>
            <a:r>
              <a:rPr lang="en-US" altLang="zh-CN" sz="1200" b="1" dirty="0" err="1" smtClean="0"/>
              <a:t>pinMode</a:t>
            </a:r>
            <a:r>
              <a:rPr lang="en-US" altLang="zh-CN" sz="1200" b="1" dirty="0" smtClean="0"/>
              <a:t>(LED, OUTPUT);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}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void loop()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{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  </a:t>
            </a:r>
            <a:r>
              <a:rPr lang="en-US" altLang="zh-CN" sz="1200" b="1" dirty="0" err="1" smtClean="0"/>
              <a:t>digitalWrite</a:t>
            </a:r>
            <a:r>
              <a:rPr lang="en-US" altLang="zh-CN" sz="1200" b="1" dirty="0" smtClean="0"/>
              <a:t>(LED,LOW);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  if (</a:t>
            </a:r>
            <a:r>
              <a:rPr lang="en-US" altLang="zh-CN" sz="1200" b="1" dirty="0" err="1" smtClean="0"/>
              <a:t>analogRead</a:t>
            </a:r>
            <a:r>
              <a:rPr lang="en-US" altLang="zh-CN" sz="1200" b="1" dirty="0" smtClean="0"/>
              <a:t>(A0)) {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    </a:t>
            </a:r>
            <a:r>
              <a:rPr lang="en-US" altLang="zh-CN" sz="1200" b="1" dirty="0" err="1" smtClean="0"/>
              <a:t>digitalWrite</a:t>
            </a:r>
            <a:r>
              <a:rPr lang="en-US" altLang="zh-CN" sz="1200" b="1" dirty="0" smtClean="0"/>
              <a:t>(LED,HIGH);</a:t>
            </a:r>
            <a:endParaRPr lang="en-US" altLang="zh-CN" sz="1200" b="1" dirty="0" smtClean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    delay(1000);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  }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}</a:t>
            </a:r>
            <a:endParaRPr lang="zh-CN" altLang="en-US" sz="12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注意更改型号上传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1752600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arduino</a:t>
            </a:r>
            <a:r>
              <a:rPr lang="zh-CN" altLang="en-US" dirty="0" smtClean="0"/>
              <a:t>要选用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uno</a:t>
            </a:r>
            <a:r>
              <a:rPr lang="zh-CN" altLang="en-US" dirty="0" smtClean="0"/>
              <a:t>选项</a:t>
            </a:r>
            <a:endParaRPr lang="zh-CN" alt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76290" y="2761990"/>
            <a:ext cx="33147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68" y="2238233"/>
            <a:ext cx="1583139" cy="14857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动手点亮一盏灯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62304" y="1170389"/>
            <a:ext cx="40863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准备杜邦线两根（红色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个，黑色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r>
              <a:rPr lang="en-US" altLang="zh-CN" dirty="0" smtClean="0"/>
              <a:t>Led</a:t>
            </a:r>
            <a:r>
              <a:rPr lang="zh-CN" altLang="en-US" dirty="0" smtClean="0"/>
              <a:t>灯一个</a:t>
            </a:r>
            <a:endParaRPr lang="en-US" altLang="zh-CN" dirty="0" smtClean="0"/>
          </a:p>
          <a:p>
            <a:r>
              <a:rPr lang="zh-CN" altLang="en-US" dirty="0" smtClean="0"/>
              <a:t>电阻一个</a:t>
            </a:r>
            <a:endParaRPr lang="en-US" altLang="zh-CN" dirty="0" smtClean="0"/>
          </a:p>
          <a:p>
            <a:r>
              <a:rPr lang="zh-CN" altLang="en-US" dirty="0" smtClean="0"/>
              <a:t>面包板一个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41249" y="1191979"/>
            <a:ext cx="77266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 smtClean="0"/>
              <a:t>触摸开关，是科技发展进步的一种新兴产品。他一般是指应用触摸感应芯片</a:t>
            </a:r>
            <a:endParaRPr dirty="0" smtClean="0"/>
          </a:p>
          <a:p>
            <a:pPr algn="l"/>
            <a:r>
              <a:rPr dirty="0" smtClean="0"/>
              <a:t>原理设计的一种墙壁开关，是传统机械按键式墙壁开关的换代产品。</a:t>
            </a:r>
            <a:endParaRPr dirty="0" smtClean="0"/>
          </a:p>
          <a:p>
            <a:pPr algn="l"/>
            <a:r>
              <a:rPr dirty="0" smtClean="0"/>
              <a:t>能实现更智能化、操作更方便的触摸开关有传统开关不可比拟的优势，</a:t>
            </a:r>
            <a:endParaRPr dirty="0" smtClean="0"/>
          </a:p>
          <a:p>
            <a:pPr algn="l"/>
            <a:r>
              <a:rPr dirty="0" smtClean="0"/>
              <a:t>是目前家居产品的非常流行的一种装饰性开关。</a:t>
            </a:r>
            <a:endParaRPr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6845" y="3053715"/>
            <a:ext cx="181927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一起认识新材料</a:t>
            </a:r>
            <a:endParaRPr lang="zh-CN" altLang="en-US"/>
          </a:p>
        </p:txBody>
      </p:sp>
      <p:pic>
        <p:nvPicPr>
          <p:cNvPr id="5" name="图片 4" descr="t01e2edf35b5bf9c46b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25145" y="1250950"/>
            <a:ext cx="2286000" cy="2286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21856" y="3561753"/>
            <a:ext cx="2950444" cy="548640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usb </a:t>
            </a:r>
            <a:r>
              <a:rPr lang="zh-CN" altLang="en-US" sz="2800" b="1" dirty="0" smtClean="0">
                <a:solidFill>
                  <a:prstClr val="white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连接线</a:t>
            </a:r>
            <a:endParaRPr lang="zh-CN" altLang="en-US" sz="2800" b="1" dirty="0" smtClean="0">
              <a:solidFill>
                <a:prstClr val="white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825" y="4535805"/>
            <a:ext cx="2540000" cy="1736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连接线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连接CoreUSB和电脑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程序加载到模块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中，也可通过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电脑给应用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供电</a:t>
            </a:r>
            <a:endParaRPr lang="zh-CN" altLang="en-US"/>
          </a:p>
        </p:txBody>
      </p:sp>
      <p:sp>
        <p:nvSpPr>
          <p:cNvPr id="124" name="TextBox 24"/>
          <p:cNvSpPr txBox="1"/>
          <p:nvPr/>
        </p:nvSpPr>
        <p:spPr>
          <a:xfrm>
            <a:off x="6619875" y="3536315"/>
            <a:ext cx="2279650" cy="539115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Microsoft JhengHei UI" panose="020B0604030504040204" pitchFamily="34" charset="-120"/>
              </a:rPr>
              <a:t>LED</a:t>
            </a:r>
            <a:r>
              <a:rPr lang="zh-CN" altLang="en-US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Microsoft JhengHei UI" panose="020B0604030504040204" pitchFamily="34" charset="-120"/>
              </a:rPr>
              <a:t>灯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3319589" y="3561753"/>
            <a:ext cx="2950444" cy="954107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Arduino</a:t>
            </a: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nano</a:t>
            </a:r>
            <a:r>
              <a:rPr lang="zh-CN" altLang="en-US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</a:t>
            </a:r>
            <a:r>
              <a:rPr lang="zh-CN" altLang="en-US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块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59525" y="4656455"/>
            <a:ext cx="2540000" cy="1078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单色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分别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发出红色、黄色、绿色的光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24885" y="4656455"/>
            <a:ext cx="2540000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nano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相当于人的大脑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4300" y="1382395"/>
            <a:ext cx="2590165" cy="1494790"/>
          </a:xfrm>
          <a:prstGeom prst="rect">
            <a:avLst/>
          </a:prstGeom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3632621" y="1111941"/>
            <a:ext cx="2273552" cy="241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一起认识新材料</a:t>
            </a:r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1856" y="3561753"/>
            <a:ext cx="2950444" cy="548640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面包板</a:t>
            </a:r>
            <a:endParaRPr lang="zh-CN" altLang="en-US" sz="2800" b="1" dirty="0" smtClean="0">
              <a:solidFill>
                <a:prstClr val="white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7370" y="4220210"/>
            <a:ext cx="2540000" cy="2393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电子元器件可根据需要随意插入或拔出，免去了焊接，节省了电路的组装时间，而且元件可以重复使用非常适合电子电路的组装、调试和训练。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3319780" y="3561715"/>
            <a:ext cx="2597785" cy="548640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电阻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24885" y="4656455"/>
            <a:ext cx="2540000" cy="1407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电阻是一个限流元件，接入电路中之后它可限制通过它所连支路的电流大小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14420" y="1382395"/>
            <a:ext cx="2450465" cy="17151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69990" y="4548505"/>
            <a:ext cx="2540000" cy="1482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杜邦线可用于面包板的引脚扩展，增加实验项目等。可以非常牢靠地和插针连接，无需焊接，可以快速进行电路试验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6269990" y="3561715"/>
            <a:ext cx="2806065" cy="548640"/>
          </a:xfrm>
          <a:prstGeom prst="rect">
            <a:avLst/>
          </a:prstGeom>
          <a:solidFill>
            <a:srgbClr val="22BCA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杜邦线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4295" y="1329055"/>
            <a:ext cx="2496820" cy="1821815"/>
          </a:xfrm>
          <a:prstGeom prst="rect">
            <a:avLst/>
          </a:prstGeom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8483" y="1195148"/>
            <a:ext cx="1702841" cy="222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动手实验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4150" y="1250315"/>
            <a:ext cx="8455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把</a:t>
            </a:r>
            <a:r>
              <a:rPr lang="en-US" altLang="zh-CN" sz="2800" b="1" dirty="0" err="1" smtClean="0"/>
              <a:t>arduino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核心模块和扩展模块拼接起来， 如右下图</a:t>
            </a:r>
            <a:endParaRPr lang="en-US" altLang="zh-CN" sz="2800" b="1" dirty="0" smtClean="0"/>
          </a:p>
          <a:p>
            <a:endParaRPr lang="zh-CN" altLang="en-US" sz="2800" b="1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rot="16200000">
            <a:off x="2917731" y="2530971"/>
            <a:ext cx="2831225" cy="353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646" y="764931"/>
            <a:ext cx="4451717" cy="29152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prstClr val="white"/>
                </a:solidFill>
                <a:latin typeface="Arial" panose="020B0604020202020204" pitchFamily="34" charset="0"/>
                <a:ea typeface="Microsoft JhengHei UI" panose="020B0604030504040204" pitchFamily="34" charset="-120"/>
              </a:rPr>
              <a:t>LED</a:t>
            </a:r>
            <a:r>
              <a:rPr lang="zh-CN" altLang="en-US" dirty="0" smtClean="0">
                <a:solidFill>
                  <a:prstClr val="white"/>
                </a:solidFill>
                <a:latin typeface="Arial" panose="020B0604020202020204" pitchFamily="34" charset="0"/>
                <a:ea typeface="Microsoft JhengHei UI" panose="020B0604030504040204" pitchFamily="34" charset="-120"/>
              </a:rPr>
              <a:t>灯</a:t>
            </a:r>
            <a:br>
              <a:rPr lang="zh-CN" altLang="en-US" dirty="0" smtClean="0">
                <a:solidFill>
                  <a:prstClr val="white"/>
                </a:solidFill>
                <a:latin typeface="Arial" panose="020B0604020202020204" pitchFamily="34" charset="0"/>
              </a:rPr>
            </a:br>
            <a:endParaRPr lang="zh-CN" alt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859772" y="2158498"/>
            <a:ext cx="201930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022230" y="1248508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下图</a:t>
            </a:r>
            <a:r>
              <a:rPr lang="en-US" altLang="zh-CN" dirty="0" smtClean="0"/>
              <a:t>led  </a:t>
            </a:r>
            <a:r>
              <a:rPr lang="zh-CN" altLang="en-US" dirty="0" smtClean="0"/>
              <a:t>灯的左边是正极，右边是负极。</a:t>
            </a:r>
            <a:endParaRPr lang="zh-CN" altLang="en-US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-84767" y="3018189"/>
            <a:ext cx="3538905" cy="188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Xilinx Template (light)">
  <a:themeElements>
    <a:clrScheme name="Xilinx Template_light 1">
      <a:dk1>
        <a:srgbClr val="000000"/>
      </a:dk1>
      <a:lt1>
        <a:srgbClr val="FFFFFF"/>
      </a:lt1>
      <a:dk2>
        <a:srgbClr val="008CA8"/>
      </a:dk2>
      <a:lt2>
        <a:srgbClr val="EE3424"/>
      </a:lt2>
      <a:accent1>
        <a:srgbClr val="EC891D"/>
      </a:accent1>
      <a:accent2>
        <a:srgbClr val="B20838"/>
      </a:accent2>
      <a:accent3>
        <a:srgbClr val="FFFFFF"/>
      </a:accent3>
      <a:accent4>
        <a:srgbClr val="000000"/>
      </a:accent4>
      <a:accent5>
        <a:srgbClr val="F4C4AB"/>
      </a:accent5>
      <a:accent6>
        <a:srgbClr val="A10632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1125</Words>
  <Application>WPS 演示</Application>
  <PresentationFormat>全屏显示(4:3)</PresentationFormat>
  <Paragraphs>157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宋体</vt:lpstr>
      <vt:lpstr>Wingdings</vt:lpstr>
      <vt:lpstr>microduino</vt:lpstr>
      <vt:lpstr>微软雅黑</vt:lpstr>
      <vt:lpstr>Arial</vt:lpstr>
      <vt:lpstr>等线 Light</vt:lpstr>
      <vt:lpstr>Microsoft JhengHei UI</vt:lpstr>
      <vt:lpstr>Segoe Print</vt:lpstr>
      <vt:lpstr>Arial Unicode MS</vt:lpstr>
      <vt:lpstr>华文楷体</vt:lpstr>
      <vt:lpstr>Corbel</vt:lpstr>
      <vt:lpstr>Calibri</vt:lpstr>
      <vt:lpstr>hakuyoxingshu7000</vt:lpstr>
      <vt:lpstr>Cambria Math</vt:lpstr>
      <vt:lpstr>2_Office 主题​​</vt:lpstr>
      <vt:lpstr>1_Xilinx Template (light)</vt:lpstr>
      <vt:lpstr>Xilinx Template (light)</vt:lpstr>
      <vt:lpstr>Office 主题​​</vt:lpstr>
      <vt:lpstr>触摸开关点灯</vt:lpstr>
      <vt:lpstr>PowerPoint 演示文稿</vt:lpstr>
      <vt:lpstr>PowerPoint 演示文稿</vt:lpstr>
      <vt:lpstr>动手实验</vt:lpstr>
      <vt:lpstr>动手实验</vt:lpstr>
      <vt:lpstr>一起认识新材料</vt:lpstr>
      <vt:lpstr>一起认识新材料</vt:lpstr>
      <vt:lpstr>动手实验</vt:lpstr>
      <vt:lpstr>LED灯 </vt:lpstr>
      <vt:lpstr>动手实验</vt:lpstr>
      <vt:lpstr>动手实验</vt:lpstr>
      <vt:lpstr>动手实验</vt:lpstr>
      <vt:lpstr>动手实验</vt:lpstr>
      <vt:lpstr>编程</vt:lpstr>
      <vt:lpstr>链接arduino nano</vt:lpstr>
      <vt:lpstr>上传，选择板子</vt:lpstr>
      <vt:lpstr>PowerPoint 演示文稿</vt:lpstr>
      <vt:lpstr>思考＆拓展</vt:lpstr>
      <vt:lpstr>PowerPoint 演示文稿</vt:lpstr>
      <vt:lpstr>PowerPoint 演示文稿</vt:lpstr>
      <vt:lpstr>编程</vt:lpstr>
      <vt:lpstr>打开mixly</vt:lpstr>
      <vt:lpstr>注意更改型号上传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栾鑫</dc:creator>
  <cp:lastModifiedBy>Administrator</cp:lastModifiedBy>
  <cp:revision>388</cp:revision>
  <dcterms:created xsi:type="dcterms:W3CDTF">2016-02-29T02:33:00Z</dcterms:created>
  <dcterms:modified xsi:type="dcterms:W3CDTF">2017-06-22T06:26:57Z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